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0"/>
  </p:notesMasterIdLst>
  <p:sldIdLst>
    <p:sldId id="256" r:id="rId2"/>
    <p:sldId id="257" r:id="rId3"/>
    <p:sldId id="258" r:id="rId4"/>
    <p:sldId id="259" r:id="rId5"/>
    <p:sldId id="261" r:id="rId6"/>
    <p:sldId id="262" r:id="rId7"/>
    <p:sldId id="268" r:id="rId8"/>
    <p:sldId id="266" r:id="rId9"/>
  </p:sldIdLst>
  <p:sldSz cx="18288000" cy="10287000"/>
  <p:notesSz cx="6858000" cy="9144000"/>
  <p:embeddedFontLst>
    <p:embeddedFont>
      <p:font typeface="Calibri" panose="020F0502020204030204" pitchFamily="34" charset="0"/>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rdan Yonchev" initials="YY" lastIdx="1" clrIdx="0">
    <p:extLst>
      <p:ext uri="{19B8F6BF-5375-455C-9EA6-DF929625EA0E}">
        <p15:presenceInfo xmlns:p15="http://schemas.microsoft.com/office/powerpoint/2012/main" userId="acbc004f31e288e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2CC"/>
    <a:srgbClr val="FF5569"/>
    <a:srgbClr val="FFEAA9"/>
    <a:srgbClr val="B9B3A0"/>
    <a:srgbClr val="473A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83893" autoAdjust="0"/>
  </p:normalViewPr>
  <p:slideViewPr>
    <p:cSldViewPr>
      <p:cViewPr varScale="1">
        <p:scale>
          <a:sx n="52" d="100"/>
          <a:sy n="52" d="100"/>
        </p:scale>
        <p:origin x="787"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16.03.2024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bg-BG" dirty="0" smtClean="0"/>
              <a:t>Когато</a:t>
            </a:r>
            <a:r>
              <a:rPr lang="bg-BG" baseline="0" dirty="0" smtClean="0"/>
              <a:t> обявиха темата и подтемите, мигновено разбрахме, че ще работим по третата подтема, а именно </a:t>
            </a:r>
            <a:r>
              <a:rPr lang="en-US" baseline="0" dirty="0" smtClean="0"/>
              <a:t>Exploring the Infinite Oceans. </a:t>
            </a:r>
            <a:r>
              <a:rPr lang="bg-BG" baseline="0" dirty="0" smtClean="0"/>
              <a:t>Бяхме се настроили да правим 3</a:t>
            </a:r>
            <a:r>
              <a:rPr lang="en-US" baseline="0" dirty="0" smtClean="0"/>
              <a:t>D</a:t>
            </a:r>
            <a:r>
              <a:rPr lang="bg-BG" baseline="0" dirty="0" smtClean="0"/>
              <a:t> </a:t>
            </a:r>
            <a:r>
              <a:rPr lang="en-US" baseline="0" dirty="0" smtClean="0"/>
              <a:t>first person open world </a:t>
            </a:r>
            <a:r>
              <a:rPr lang="bg-BG" baseline="0" dirty="0" smtClean="0"/>
              <a:t>игра още месеци преди хакатона, но бяхме и готови да се откажем от тази цел, ако темата не е подходяща. След като започнахме да </a:t>
            </a:r>
            <a:r>
              <a:rPr lang="en-US" baseline="0" dirty="0" smtClean="0"/>
              <a:t>brainstorm-</a:t>
            </a:r>
            <a:r>
              <a:rPr lang="bg-BG" baseline="0" dirty="0" err="1" smtClean="0"/>
              <a:t>ваме</a:t>
            </a:r>
            <a:r>
              <a:rPr lang="bg-BG" baseline="0" dirty="0" smtClean="0"/>
              <a:t> идеи решихме да направим 2 нива, които обхващат 2 периода от време. Един от нашите дизайнери направи икона за играта, която може да видите по-долу.</a:t>
            </a:r>
            <a:endParaRPr lang="bg-BG" dirty="0"/>
          </a:p>
        </p:txBody>
      </p:sp>
      <p:sp>
        <p:nvSpPr>
          <p:cNvPr id="4" name="Slide Number Placeholder 3"/>
          <p:cNvSpPr>
            <a:spLocks noGrp="1"/>
          </p:cNvSpPr>
          <p:nvPr>
            <p:ph type="sldNum" sz="quarter" idx="10"/>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1065122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bg-BG" dirty="0" smtClean="0"/>
              <a:t>Целта на нашия</a:t>
            </a:r>
            <a:r>
              <a:rPr lang="bg-BG" baseline="0" dirty="0" smtClean="0"/>
              <a:t> проект е да научи играчите, че никога не е твърде късно за промяна и винаги трябва да са отговорни за опазването на чистотата на нашата планета. Много хора си мислят, че един човек няма да промени абсолютно нищо и няма смисъл да излизат от зоната си на комфорт. Нашата игра отнема време за да се превърти, което учи играчите ни, че за да постигнеш промяна трябва да отделиш дълго време и постоянни усилия.</a:t>
            </a:r>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bg-BG" sz="1200" b="0" i="0" kern="1200" noProof="0" dirty="0" smtClean="0">
                <a:solidFill>
                  <a:schemeClr val="tx1"/>
                </a:solidFill>
                <a:effectLst/>
                <a:latin typeface="+mn-lt"/>
                <a:ea typeface="+mn-ea"/>
                <a:cs typeface="+mn-cs"/>
              </a:rPr>
              <a:t>Живеем</a:t>
            </a:r>
            <a:r>
              <a:rPr lang="bg-BG" sz="1200" b="0" i="0" kern="1200" baseline="0" noProof="0" dirty="0" smtClean="0">
                <a:solidFill>
                  <a:schemeClr val="tx1"/>
                </a:solidFill>
                <a:effectLst/>
                <a:latin typeface="+mn-lt"/>
                <a:ea typeface="+mn-ea"/>
                <a:cs typeface="+mn-cs"/>
              </a:rPr>
              <a:t> във втората половина на 22 век</a:t>
            </a:r>
            <a:r>
              <a:rPr lang="bg-BG" sz="1200" b="0" i="0" kern="1200" noProof="0" dirty="0" smtClean="0">
                <a:solidFill>
                  <a:schemeClr val="tx1"/>
                </a:solidFill>
                <a:effectLst/>
                <a:latin typeface="+mn-lt"/>
                <a:ea typeface="+mn-ea"/>
                <a:cs typeface="+mn-cs"/>
              </a:rPr>
              <a:t>, когато Ледниците са се разтопили, океанът покрива земята, а човечеството се усмирява в подводни градове. За енергията се използват замърсители, които вредят на околната среда. Ние създаваме оръжия и инструменти, за да унищожим тези машини и да ги заменим с екологични алтернативи. През втората половина на 21 век, правителството осъзнава необратимостта на изменението на климата и започва строежа на градове и електрически генератори. Нашата цел е да предотвратим това, като върнем времето назад и променим хода на събитията.</a:t>
            </a:r>
          </a:p>
        </p:txBody>
      </p:sp>
      <p:sp>
        <p:nvSpPr>
          <p:cNvPr id="4" name="Slide Number Placeholder 3"/>
          <p:cNvSpPr>
            <a:spLocks noGrp="1"/>
          </p:cNvSpPr>
          <p:nvPr>
            <p:ph type="sldNum" sz="quarter" idx="10"/>
          </p:nvPr>
        </p:nvSpPr>
        <p:spPr/>
        <p:txBody>
          <a:bodyPr/>
          <a:lstStyle/>
          <a:p>
            <a:fld id="{871B2431-D351-4C6E-A3CF-9DFAC0E3E050}" type="slidenum">
              <a:rPr lang="cs-CZ" smtClean="0"/>
              <a:t>4</a:t>
            </a:fld>
            <a:endParaRPr lang="cs-CZ"/>
          </a:p>
        </p:txBody>
      </p:sp>
    </p:spTree>
    <p:extLst>
      <p:ext uri="{BB962C8B-B14F-4D97-AF65-F5344CB8AC3E}">
        <p14:creationId xmlns:p14="http://schemas.microsoft.com/office/powerpoint/2010/main" val="3168167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bg-BG" dirty="0" smtClean="0"/>
              <a:t>Използваните технологии са </a:t>
            </a:r>
            <a:r>
              <a:rPr lang="en-US" dirty="0" smtClean="0"/>
              <a:t>Unity</a:t>
            </a:r>
            <a:r>
              <a:rPr lang="bg-BG" baseline="0" dirty="0" smtClean="0"/>
              <a:t>, </a:t>
            </a:r>
            <a:r>
              <a:rPr lang="en-US" baseline="0" dirty="0" smtClean="0"/>
              <a:t>C#</a:t>
            </a:r>
            <a:r>
              <a:rPr lang="bg-BG" baseline="0" dirty="0" smtClean="0"/>
              <a:t>, </a:t>
            </a:r>
            <a:r>
              <a:rPr lang="en-US" baseline="0" dirty="0" smtClean="0"/>
              <a:t>Blender</a:t>
            </a:r>
            <a:r>
              <a:rPr lang="bg-BG" baseline="0" dirty="0" smtClean="0"/>
              <a:t> и </a:t>
            </a:r>
            <a:r>
              <a:rPr lang="en-US" baseline="0" dirty="0" smtClean="0"/>
              <a:t>Krita.</a:t>
            </a:r>
            <a:endParaRPr lang="bg-BG" dirty="0"/>
          </a:p>
        </p:txBody>
      </p:sp>
      <p:sp>
        <p:nvSpPr>
          <p:cNvPr id="4" name="Slide Number Placeholder 3"/>
          <p:cNvSpPr>
            <a:spLocks noGrp="1"/>
          </p:cNvSpPr>
          <p:nvPr>
            <p:ph type="sldNum" sz="quarter" idx="10"/>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904274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bg-BG" dirty="0" smtClean="0"/>
              <a:t>Димитър</a:t>
            </a:r>
            <a:r>
              <a:rPr lang="bg-BG" baseline="0" dirty="0" smtClean="0"/>
              <a:t> Мяшков – изпълнявал подобрения за </a:t>
            </a:r>
            <a:r>
              <a:rPr lang="en-US" baseline="0" dirty="0" smtClean="0"/>
              <a:t>movement</a:t>
            </a:r>
            <a:r>
              <a:rPr lang="bg-BG" baseline="0" dirty="0" smtClean="0"/>
              <a:t>, </a:t>
            </a:r>
            <a:r>
              <a:rPr lang="en-US" baseline="0" dirty="0" smtClean="0"/>
              <a:t>UI</a:t>
            </a:r>
            <a:r>
              <a:rPr lang="bg-BG" baseline="0" dirty="0" smtClean="0"/>
              <a:t> и балансира </a:t>
            </a:r>
            <a:r>
              <a:rPr lang="en-US" baseline="0" dirty="0" smtClean="0"/>
              <a:t>game mechanics</a:t>
            </a:r>
            <a:r>
              <a:rPr lang="bg-BG" baseline="0" dirty="0" smtClean="0"/>
              <a:t>;</a:t>
            </a:r>
            <a:r>
              <a:rPr lang="bg-BG" baseline="0" dirty="0"/>
              <a:t> </a:t>
            </a:r>
            <a:r>
              <a:rPr lang="bg-BG" baseline="0" dirty="0" smtClean="0"/>
              <a:t>Йордан Йончев – гравитация, инвентар, </a:t>
            </a:r>
            <a:r>
              <a:rPr lang="en-US" baseline="0" dirty="0" smtClean="0"/>
              <a:t>player attack</a:t>
            </a:r>
            <a:r>
              <a:rPr lang="bg-BG" baseline="0" dirty="0" smtClean="0"/>
              <a:t>, ресурси по картата, добавил </a:t>
            </a:r>
            <a:r>
              <a:rPr lang="en-US" baseline="0" dirty="0" smtClean="0"/>
              <a:t>3D </a:t>
            </a:r>
            <a:r>
              <a:rPr lang="bg-BG" baseline="0" dirty="0" smtClean="0"/>
              <a:t>моделите; Мартин Недков – звукови ефекти</a:t>
            </a:r>
            <a:r>
              <a:rPr lang="en-US" baseline="0" dirty="0" smtClean="0"/>
              <a:t>, </a:t>
            </a:r>
            <a:r>
              <a:rPr lang="bg-BG" baseline="0" dirty="0" smtClean="0"/>
              <a:t>мърдане на камерата, унищожаване на машини, лодка; Стефан Янакиев – всеки 3</a:t>
            </a:r>
            <a:r>
              <a:rPr lang="en-US" baseline="0" dirty="0" smtClean="0"/>
              <a:t>D </a:t>
            </a:r>
            <a:r>
              <a:rPr lang="bg-BG" baseline="0" dirty="0" smtClean="0"/>
              <a:t>модел, всички </a:t>
            </a:r>
            <a:r>
              <a:rPr lang="en-US" baseline="0" dirty="0" smtClean="0"/>
              <a:t>sprite-</a:t>
            </a:r>
            <a:r>
              <a:rPr lang="bg-BG" baseline="0" dirty="0" err="1" smtClean="0"/>
              <a:t>ове</a:t>
            </a:r>
            <a:r>
              <a:rPr lang="bg-BG" baseline="0" dirty="0" smtClean="0"/>
              <a:t>; Адриан Атанасов – създал скица на картата, създал икона за играта.</a:t>
            </a:r>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17760513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0.png"/><Relationship Id="rId7" Type="http://schemas.openxmlformats.org/officeDocument/2006/relationships/image" Target="../media/image20.png"/><Relationship Id="rId12"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9.png"/><Relationship Id="rId11" Type="http://schemas.openxmlformats.org/officeDocument/2006/relationships/image" Target="../media/image11.png"/><Relationship Id="rId5" Type="http://schemas.openxmlformats.org/officeDocument/2006/relationships/image" Target="../media/image16.png"/><Relationship Id="rId10" Type="http://schemas.openxmlformats.org/officeDocument/2006/relationships/image" Target="../media/image17.png"/><Relationship Id="rId4" Type="http://schemas.openxmlformats.org/officeDocument/2006/relationships/image" Target="../media/image18.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939"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en-US" dirty="0"/>
          </a:p>
        </p:txBody>
      </p:sp>
      <p:sp>
        <p:nvSpPr>
          <p:cNvPr id="3" name="TextBox 3"/>
          <p:cNvSpPr txBox="1"/>
          <p:nvPr/>
        </p:nvSpPr>
        <p:spPr>
          <a:xfrm>
            <a:off x="2300325" y="2783700"/>
            <a:ext cx="13687350" cy="1939634"/>
          </a:xfrm>
          <a:prstGeom prst="rect">
            <a:avLst/>
          </a:prstGeom>
        </p:spPr>
        <p:txBody>
          <a:bodyPr lIns="0" tIns="0" rIns="0" bIns="0" rtlCol="0" anchor="t">
            <a:spAutoFit/>
          </a:bodyPr>
          <a:lstStyle/>
          <a:p>
            <a:pPr algn="ctr">
              <a:lnSpc>
                <a:spcPts val="16079"/>
              </a:lnSpc>
            </a:pPr>
            <a:r>
              <a:rPr lang="en-US" sz="13400" b="1" dirty="0" smtClean="0">
                <a:solidFill>
                  <a:srgbClr val="FFF2CC"/>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POLLUTED</a:t>
            </a:r>
            <a:endParaRPr lang="en-US" sz="13400" b="1" dirty="0">
              <a:solidFill>
                <a:srgbClr val="FFF2CC"/>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4" name="TextBox 4"/>
          <p:cNvSpPr txBox="1"/>
          <p:nvPr/>
        </p:nvSpPr>
        <p:spPr>
          <a:xfrm>
            <a:off x="647056" y="5935588"/>
            <a:ext cx="10782750" cy="1846659"/>
          </a:xfrm>
          <a:prstGeom prst="rect">
            <a:avLst/>
          </a:prstGeom>
        </p:spPr>
        <p:txBody>
          <a:bodyPr lIns="0" tIns="0" rIns="0" bIns="0" rtlCol="0" anchor="t">
            <a:spAutoFit/>
          </a:bodyPr>
          <a:lstStyle/>
          <a:p>
            <a:pPr algn="ctr">
              <a:lnSpc>
                <a:spcPts val="14400"/>
              </a:lnSpc>
            </a:pPr>
            <a:r>
              <a:rPr lang="en-US" sz="12000" b="1" dirty="0">
                <a:solidFill>
                  <a:srgbClr val="FF5569"/>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Monke stew </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518189" cy="10287000"/>
          </a:xfrm>
          <a:custGeom>
            <a:avLst/>
            <a:gdLst/>
            <a:ahLst/>
            <a:cxnLst/>
            <a:rect l="l" t="t" r="r" b="b"/>
            <a:pathLst>
              <a:path w="18518189" h="12868572">
                <a:moveTo>
                  <a:pt x="18518189" y="0"/>
                </a:moveTo>
                <a:lnTo>
                  <a:pt x="0" y="0"/>
                </a:lnTo>
                <a:lnTo>
                  <a:pt x="0" y="12868572"/>
                </a:lnTo>
                <a:lnTo>
                  <a:pt x="18518189" y="12868572"/>
                </a:lnTo>
                <a:lnTo>
                  <a:pt x="18518189" y="0"/>
                </a:lnTo>
                <a:close/>
              </a:path>
            </a:pathLst>
          </a:custGeom>
          <a:blipFill>
            <a:blip r:embed="rId3"/>
            <a:stretch>
              <a:fillRect/>
            </a:stretch>
          </a:blipFill>
        </p:spPr>
      </p:sp>
      <p:sp>
        <p:nvSpPr>
          <p:cNvPr id="3" name="Freeform 3"/>
          <p:cNvSpPr/>
          <p:nvPr/>
        </p:nvSpPr>
        <p:spPr>
          <a:xfrm>
            <a:off x="0" y="0"/>
            <a:ext cx="4540334" cy="10492225"/>
          </a:xfrm>
          <a:custGeom>
            <a:avLst/>
            <a:gdLst/>
            <a:ahLst/>
            <a:cxnLst/>
            <a:rect l="l" t="t" r="r" b="b"/>
            <a:pathLst>
              <a:path w="4540334" h="10492225">
                <a:moveTo>
                  <a:pt x="0" y="0"/>
                </a:moveTo>
                <a:lnTo>
                  <a:pt x="4540334" y="0"/>
                </a:lnTo>
                <a:lnTo>
                  <a:pt x="4540334" y="10492225"/>
                </a:lnTo>
                <a:lnTo>
                  <a:pt x="0" y="10492225"/>
                </a:lnTo>
                <a:lnTo>
                  <a:pt x="0" y="0"/>
                </a:lnTo>
                <a:close/>
              </a:path>
            </a:pathLst>
          </a:custGeom>
          <a:blipFill>
            <a:blip r:embed="rId4"/>
            <a:stretch>
              <a:fillRect r="-232543"/>
            </a:stretch>
          </a:blipFill>
        </p:spPr>
      </p:sp>
      <p:sp>
        <p:nvSpPr>
          <p:cNvPr id="4" name="Freeform 4"/>
          <p:cNvSpPr/>
          <p:nvPr/>
        </p:nvSpPr>
        <p:spPr>
          <a:xfrm>
            <a:off x="11671207" y="-102613"/>
            <a:ext cx="6846982" cy="10492225"/>
          </a:xfrm>
          <a:custGeom>
            <a:avLst/>
            <a:gdLst/>
            <a:ahLst/>
            <a:cxnLst/>
            <a:rect l="l" t="t" r="r" b="b"/>
            <a:pathLst>
              <a:path w="6846982" h="10492225">
                <a:moveTo>
                  <a:pt x="0" y="0"/>
                </a:moveTo>
                <a:lnTo>
                  <a:pt x="6846982" y="0"/>
                </a:lnTo>
                <a:lnTo>
                  <a:pt x="6846982" y="10492225"/>
                </a:lnTo>
                <a:lnTo>
                  <a:pt x="0" y="10492225"/>
                </a:lnTo>
                <a:lnTo>
                  <a:pt x="0" y="0"/>
                </a:lnTo>
                <a:close/>
              </a:path>
            </a:pathLst>
          </a:custGeom>
          <a:blipFill>
            <a:blip r:embed="rId4"/>
            <a:stretch>
              <a:fillRect l="-120514"/>
            </a:stretch>
          </a:blipFill>
        </p:spPr>
      </p:sp>
      <p:sp>
        <p:nvSpPr>
          <p:cNvPr id="11" name="TextBox 10"/>
          <p:cNvSpPr txBox="1"/>
          <p:nvPr/>
        </p:nvSpPr>
        <p:spPr>
          <a:xfrm>
            <a:off x="4459542" y="246956"/>
            <a:ext cx="9599103" cy="1862048"/>
          </a:xfrm>
          <a:prstGeom prst="rect">
            <a:avLst/>
          </a:prstGeom>
          <a:noFill/>
        </p:spPr>
        <p:txBody>
          <a:bodyPr wrap="none" rtlCol="0">
            <a:spAutoFit/>
          </a:bodyPr>
          <a:lstStyle/>
          <a:p>
            <a:r>
              <a:rPr lang="bg-BG" sz="11500" b="1" dirty="0" smtClean="0">
                <a:solidFill>
                  <a:srgbClr val="FFF2CC"/>
                </a:solidFill>
                <a:latin typeface="Arial" panose="020B0604020202020204" pitchFamily="34" charset="0"/>
                <a:cs typeface="Arial" panose="020B0604020202020204" pitchFamily="34" charset="0"/>
              </a:rPr>
              <a:t>Нашата идея</a:t>
            </a:r>
            <a:endParaRPr lang="bg-BG" sz="11500" b="1" dirty="0">
              <a:solidFill>
                <a:srgbClr val="FFF2CC"/>
              </a:solidFill>
              <a:latin typeface="Arial" panose="020B0604020202020204" pitchFamily="34" charset="0"/>
              <a:cs typeface="Arial" panose="020B0604020202020204" pitchFamily="34" charset="0"/>
            </a:endParaRPr>
          </a:p>
        </p:txBody>
      </p:sp>
      <p:sp>
        <p:nvSpPr>
          <p:cNvPr id="13" name="TextBox 12"/>
          <p:cNvSpPr txBox="1"/>
          <p:nvPr/>
        </p:nvSpPr>
        <p:spPr>
          <a:xfrm>
            <a:off x="2670207" y="3199284"/>
            <a:ext cx="9001000" cy="2862322"/>
          </a:xfrm>
          <a:prstGeom prst="rect">
            <a:avLst/>
          </a:prstGeom>
          <a:noFill/>
        </p:spPr>
        <p:txBody>
          <a:bodyPr wrap="square" rtlCol="0">
            <a:spAutoFit/>
          </a:bodyPr>
          <a:lstStyle/>
          <a:p>
            <a:pPr marL="457200" indent="-457200">
              <a:buFont typeface="Arial" panose="020B0604020202020204" pitchFamily="34" charset="0"/>
              <a:buChar char="•"/>
            </a:pPr>
            <a:r>
              <a:rPr lang="en-US" sz="3600" b="1" dirty="0" smtClean="0">
                <a:solidFill>
                  <a:srgbClr val="FF5569"/>
                </a:solidFill>
                <a:latin typeface="Arial" panose="020B0604020202020204" pitchFamily="34" charset="0"/>
                <a:cs typeface="Arial" panose="020B0604020202020204" pitchFamily="34" charset="0"/>
              </a:rPr>
              <a:t>3D; first person; open world</a:t>
            </a:r>
          </a:p>
          <a:p>
            <a:pPr marL="457200" indent="-457200">
              <a:buFont typeface="Arial" panose="020B0604020202020204" pitchFamily="34" charset="0"/>
              <a:buChar char="•"/>
            </a:pPr>
            <a:endParaRPr lang="en-US" sz="3600" b="1" dirty="0">
              <a:solidFill>
                <a:srgbClr val="FF5569"/>
              </a:solidFill>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3600" b="1" dirty="0" smtClean="0">
                <a:solidFill>
                  <a:srgbClr val="FF5569"/>
                </a:solidFill>
                <a:latin typeface="Arial" panose="020B0604020202020204" pitchFamily="34" charset="0"/>
                <a:cs typeface="Arial" panose="020B0604020202020204" pitchFamily="34" charset="0"/>
              </a:rPr>
              <a:t>Exploring the Infinite Ocean</a:t>
            </a:r>
          </a:p>
          <a:p>
            <a:endParaRPr lang="en-US" sz="3600" b="1" dirty="0" smtClean="0">
              <a:solidFill>
                <a:srgbClr val="FF5569"/>
              </a:solidFill>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sz="3600" b="1" dirty="0" smtClean="0">
                <a:solidFill>
                  <a:srgbClr val="FF5569"/>
                </a:solidFill>
                <a:latin typeface="Arial" panose="020B0604020202020204" pitchFamily="34" charset="0"/>
                <a:cs typeface="Arial" panose="020B0604020202020204" pitchFamily="34" charset="0"/>
              </a:rPr>
              <a:t>2 </a:t>
            </a:r>
            <a:r>
              <a:rPr lang="bg-BG" sz="3600" b="1" dirty="0" smtClean="0">
                <a:solidFill>
                  <a:srgbClr val="FF5569"/>
                </a:solidFill>
                <a:latin typeface="Arial" panose="020B0604020202020204" pitchFamily="34" charset="0"/>
                <a:cs typeface="Arial" panose="020B0604020202020204" pitchFamily="34" charset="0"/>
              </a:rPr>
              <a:t>нива</a:t>
            </a:r>
            <a:endParaRPr lang="en-US" sz="3600" b="1" dirty="0">
              <a:solidFill>
                <a:srgbClr val="FF5569"/>
              </a:solidFill>
              <a:latin typeface="Arial" panose="020B0604020202020204" pitchFamily="34" charset="0"/>
              <a:cs typeface="Arial" panose="020B0604020202020204" pitchFamily="34" charset="0"/>
            </a:endParaRPr>
          </a:p>
        </p:txBody>
      </p:sp>
      <p:sp>
        <p:nvSpPr>
          <p:cNvPr id="14" name="Freeform 13"/>
          <p:cNvSpPr/>
          <p:nvPr/>
        </p:nvSpPr>
        <p:spPr>
          <a:xfrm>
            <a:off x="11376248" y="2211617"/>
            <a:ext cx="5154160" cy="4473025"/>
          </a:xfrm>
          <a:custGeom>
            <a:avLst/>
            <a:gdLst/>
            <a:ahLst/>
            <a:cxnLst/>
            <a:rect l="l" t="t" r="r" b="b"/>
            <a:pathLst>
              <a:path w="3933122" h="3413350">
                <a:moveTo>
                  <a:pt x="0" y="0"/>
                </a:moveTo>
                <a:lnTo>
                  <a:pt x="3933122" y="0"/>
                </a:lnTo>
                <a:lnTo>
                  <a:pt x="3933122" y="3413350"/>
                </a:lnTo>
                <a:lnTo>
                  <a:pt x="0" y="3413350"/>
                </a:lnTo>
                <a:lnTo>
                  <a:pt x="0" y="0"/>
                </a:lnTo>
                <a:close/>
              </a:path>
            </a:pathLst>
          </a:custGeom>
          <a:blipFill>
            <a:blip r:embed="rId5"/>
            <a:stretch>
              <a:fillRect t="-7613" b="-7613"/>
            </a:stretch>
          </a:blipFill>
        </p:spPr>
      </p:sp>
      <p:pic>
        <p:nvPicPr>
          <p:cNvPr id="15" name="Picture 14">
            <a:extLst>
              <a:ext uri="{FF2B5EF4-FFF2-40B4-BE49-F238E27FC236}">
                <a16:creationId xmlns:a16="http://schemas.microsoft.com/office/drawing/2014/main" id="{2B721248-CB70-F0B5-AD3C-F88F1C8F9168}"/>
              </a:ext>
            </a:extLst>
          </p:cNvPr>
          <p:cNvPicPr>
            <a:picLocks noChangeAspect="1"/>
          </p:cNvPicPr>
          <p:nvPr/>
        </p:nvPicPr>
        <p:blipFill>
          <a:blip r:embed="rId6"/>
          <a:stretch>
            <a:fillRect/>
          </a:stretch>
        </p:blipFill>
        <p:spPr>
          <a:xfrm>
            <a:off x="9342565" y="6684642"/>
            <a:ext cx="2016224" cy="2016224"/>
          </a:xfrm>
          <a:prstGeom prst="ellipse">
            <a:avLst/>
          </a:prstGeom>
          <a:ln w="63500" cap="rnd">
            <a:solidFill>
              <a:srgbClr val="FF5569"/>
            </a:solidFill>
          </a:ln>
          <a:effectLst>
            <a:outerShdw blurRad="152400" dist="317500" dir="5400000" sx="90000" sy="-19000" rotWithShape="0">
              <a:prstClr val="black">
                <a:alpha val="15000"/>
              </a:prstClr>
            </a:outerShdw>
            <a:reflection blurRad="6350" stA="52000" endA="300" endPos="35000" dir="5400000" sy="-100000" algn="bl" rotWithShape="0"/>
          </a:effectLst>
          <a:scene3d>
            <a:camera prst="orthographicFront"/>
            <a:lightRig rig="contrasting" dir="t">
              <a:rot lat="0" lon="0" rev="3000000"/>
            </a:lightRig>
          </a:scene3d>
          <a:sp3d contourW="7620">
            <a:bevelT w="95250" h="31750"/>
            <a:contourClr>
              <a:srgbClr val="333333"/>
            </a:contourClr>
          </a:sp3d>
        </p:spPr>
      </p:pic>
      <p:sp>
        <p:nvSpPr>
          <p:cNvPr id="16" name="TextBox 15"/>
          <p:cNvSpPr txBox="1"/>
          <p:nvPr/>
        </p:nvSpPr>
        <p:spPr>
          <a:xfrm>
            <a:off x="8298737" y="8803479"/>
            <a:ext cx="4103880" cy="400110"/>
          </a:xfrm>
          <a:prstGeom prst="rect">
            <a:avLst/>
          </a:prstGeom>
          <a:noFill/>
        </p:spPr>
        <p:txBody>
          <a:bodyPr wrap="none" rtlCol="0">
            <a:spAutoFit/>
          </a:bodyPr>
          <a:lstStyle/>
          <a:p>
            <a:r>
              <a:rPr lang="bg-BG" sz="2000" b="1" dirty="0" smtClean="0">
                <a:solidFill>
                  <a:srgbClr val="FFF2CC"/>
                </a:solidFill>
                <a:latin typeface="Arial" panose="020B0604020202020204" pitchFamily="34" charset="0"/>
                <a:cs typeface="Arial" panose="020B0604020202020204" pitchFamily="34" charset="0"/>
              </a:rPr>
              <a:t>Икона за готовото приложение</a:t>
            </a:r>
            <a:endParaRPr lang="bg-BG" sz="2000" b="1" dirty="0">
              <a:solidFill>
                <a:srgbClr val="FFF2CC"/>
              </a:solidFill>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1474"/>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Freeform 3"/>
          <p:cNvSpPr/>
          <p:nvPr/>
        </p:nvSpPr>
        <p:spPr>
          <a:xfrm>
            <a:off x="12868100" y="3963098"/>
            <a:ext cx="5271296" cy="5271204"/>
          </a:xfrm>
          <a:custGeom>
            <a:avLst/>
            <a:gdLst/>
            <a:ahLst/>
            <a:cxnLst/>
            <a:rect l="l" t="t" r="r" b="b"/>
            <a:pathLst>
              <a:path w="5271296" h="5271204">
                <a:moveTo>
                  <a:pt x="0" y="0"/>
                </a:moveTo>
                <a:lnTo>
                  <a:pt x="5271296" y="0"/>
                </a:lnTo>
                <a:lnTo>
                  <a:pt x="5271296" y="5271204"/>
                </a:lnTo>
                <a:lnTo>
                  <a:pt x="0" y="5271204"/>
                </a:lnTo>
                <a:lnTo>
                  <a:pt x="0" y="0"/>
                </a:lnTo>
                <a:close/>
              </a:path>
            </a:pathLst>
          </a:custGeom>
          <a:blipFill>
            <a:blip r:embed="rId4"/>
            <a:stretch>
              <a:fillRect/>
            </a:stretch>
          </a:blipFill>
        </p:spPr>
      </p:sp>
      <p:sp>
        <p:nvSpPr>
          <p:cNvPr id="4" name="TextBox 4"/>
          <p:cNvSpPr txBox="1"/>
          <p:nvPr/>
        </p:nvSpPr>
        <p:spPr>
          <a:xfrm>
            <a:off x="5562600" y="730412"/>
            <a:ext cx="11206823" cy="1474763"/>
          </a:xfrm>
          <a:prstGeom prst="rect">
            <a:avLst/>
          </a:prstGeom>
        </p:spPr>
        <p:txBody>
          <a:bodyPr lIns="0" tIns="0" rIns="0" bIns="0" rtlCol="0" anchor="t">
            <a:spAutoFit/>
          </a:bodyPr>
          <a:lstStyle/>
          <a:p>
            <a:pPr algn="ctr">
              <a:lnSpc>
                <a:spcPts val="11519"/>
              </a:lnSpc>
            </a:pPr>
            <a:r>
              <a:rPr lang="bg-BG" sz="11500" b="1" dirty="0" smtClean="0">
                <a:solidFill>
                  <a:srgbClr val="FFF2CC"/>
                </a:solidFill>
                <a:latin typeface="Arial" panose="020B0604020202020204" pitchFamily="34" charset="0"/>
                <a:cs typeface="Arial" panose="020B0604020202020204" pitchFamily="34" charset="0"/>
              </a:rPr>
              <a:t>Цел на проекта</a:t>
            </a:r>
            <a:endParaRPr lang="en-US" sz="11500" b="1" dirty="0">
              <a:solidFill>
                <a:srgbClr val="FFF2CC"/>
              </a:solidFill>
              <a:latin typeface="Arial" panose="020B0604020202020204" pitchFamily="34" charset="0"/>
              <a:cs typeface="Arial" panose="020B0604020202020204" pitchFamily="34" charset="0"/>
            </a:endParaRPr>
          </a:p>
        </p:txBody>
      </p:sp>
      <p:sp>
        <p:nvSpPr>
          <p:cNvPr id="7" name="TextBox 6"/>
          <p:cNvSpPr txBox="1"/>
          <p:nvPr/>
        </p:nvSpPr>
        <p:spPr>
          <a:xfrm>
            <a:off x="1295128" y="3634698"/>
            <a:ext cx="9817559" cy="2400657"/>
          </a:xfrm>
          <a:prstGeom prst="rect">
            <a:avLst/>
          </a:prstGeom>
          <a:noFill/>
        </p:spPr>
        <p:txBody>
          <a:bodyPr wrap="none" rtlCol="0">
            <a:spAutoFit/>
          </a:bodyPr>
          <a:lstStyle/>
          <a:p>
            <a:pPr marL="457200" indent="-457200">
              <a:buFont typeface="Arial" panose="020B0604020202020204" pitchFamily="34" charset="0"/>
              <a:buChar char="•"/>
            </a:pPr>
            <a:r>
              <a:rPr lang="bg-BG" sz="3000" b="1" dirty="0" smtClean="0">
                <a:solidFill>
                  <a:srgbClr val="FF5569"/>
                </a:solidFill>
                <a:latin typeface="Arial" panose="020B0604020202020204" pitchFamily="34" charset="0"/>
                <a:cs typeface="Arial" panose="020B0604020202020204" pitchFamily="34" charset="0"/>
              </a:rPr>
              <a:t>Никога не е прекалено късно за промяна</a:t>
            </a:r>
          </a:p>
          <a:p>
            <a:pPr marL="457200" indent="-457200">
              <a:buFont typeface="Arial" panose="020B0604020202020204" pitchFamily="34" charset="0"/>
              <a:buChar char="•"/>
            </a:pPr>
            <a:endParaRPr lang="bg-BG" sz="3000" b="1" dirty="0">
              <a:solidFill>
                <a:srgbClr val="FF5569"/>
              </a:solidFill>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bg-BG" sz="3000" b="1" dirty="0" smtClean="0">
                <a:solidFill>
                  <a:srgbClr val="FF5569"/>
                </a:solidFill>
                <a:latin typeface="Arial" panose="020B0604020202020204" pitchFamily="34" charset="0"/>
                <a:cs typeface="Arial" panose="020B0604020202020204" pitchFamily="34" charset="0"/>
              </a:rPr>
              <a:t>Отговорност към околната среда</a:t>
            </a:r>
          </a:p>
          <a:p>
            <a:pPr marL="457200" indent="-457200">
              <a:buFont typeface="Arial" panose="020B0604020202020204" pitchFamily="34" charset="0"/>
              <a:buChar char="•"/>
            </a:pPr>
            <a:endParaRPr lang="bg-BG" sz="3000" b="1" dirty="0">
              <a:solidFill>
                <a:srgbClr val="FF5569"/>
              </a:solidFill>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bg-BG" sz="3000" b="1" dirty="0" smtClean="0">
                <a:solidFill>
                  <a:srgbClr val="FF5569"/>
                </a:solidFill>
                <a:latin typeface="Arial" panose="020B0604020202020204" pitchFamily="34" charset="0"/>
                <a:cs typeface="Arial" panose="020B0604020202020204" pitchFamily="34" charset="0"/>
              </a:rPr>
              <a:t>Големи промени се постигат чрез малки стъпки</a:t>
            </a:r>
            <a:endParaRPr lang="bg-BG" sz="3000" b="1" dirty="0">
              <a:solidFill>
                <a:srgbClr val="FF5569"/>
              </a:solidFill>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518189" cy="10287000"/>
          </a:xfrm>
          <a:custGeom>
            <a:avLst/>
            <a:gdLst/>
            <a:ahLst/>
            <a:cxnLst/>
            <a:rect l="l" t="t" r="r" b="b"/>
            <a:pathLst>
              <a:path w="18518189" h="12868572">
                <a:moveTo>
                  <a:pt x="18518189" y="0"/>
                </a:moveTo>
                <a:lnTo>
                  <a:pt x="0" y="0"/>
                </a:lnTo>
                <a:lnTo>
                  <a:pt x="0" y="12868572"/>
                </a:lnTo>
                <a:lnTo>
                  <a:pt x="18518189" y="12868572"/>
                </a:lnTo>
                <a:lnTo>
                  <a:pt x="18518189" y="0"/>
                </a:lnTo>
                <a:close/>
              </a:path>
            </a:pathLst>
          </a:custGeom>
          <a:blipFill>
            <a:blip r:embed="rId3"/>
            <a:stretch>
              <a:fillRect/>
            </a:stretch>
          </a:blipFill>
        </p:spPr>
      </p:sp>
      <p:sp>
        <p:nvSpPr>
          <p:cNvPr id="3" name="TextBox 3"/>
          <p:cNvSpPr txBox="1"/>
          <p:nvPr/>
        </p:nvSpPr>
        <p:spPr>
          <a:xfrm>
            <a:off x="1190902" y="998032"/>
            <a:ext cx="16136383" cy="1339341"/>
          </a:xfrm>
          <a:prstGeom prst="rect">
            <a:avLst/>
          </a:prstGeom>
        </p:spPr>
        <p:txBody>
          <a:bodyPr lIns="0" tIns="0" rIns="0" bIns="0" rtlCol="0" anchor="t">
            <a:spAutoFit/>
          </a:bodyPr>
          <a:lstStyle/>
          <a:p>
            <a:pPr algn="ctr">
              <a:lnSpc>
                <a:spcPts val="10281"/>
              </a:lnSpc>
            </a:pPr>
            <a:r>
              <a:rPr lang="bg-BG" sz="11600" b="1" dirty="0" smtClean="0">
                <a:solidFill>
                  <a:srgbClr val="FFF2CC"/>
                </a:solidFill>
                <a:latin typeface="Arial" panose="020B0604020202020204" pitchFamily="34" charset="0"/>
                <a:cs typeface="Arial" panose="020B0604020202020204" pitchFamily="34" charset="0"/>
              </a:rPr>
              <a:t>История на играта</a:t>
            </a:r>
            <a:endParaRPr lang="en-US" sz="11600" b="1" dirty="0">
              <a:solidFill>
                <a:srgbClr val="FFF2CC"/>
              </a:solidFill>
              <a:latin typeface="Arial" panose="020B0604020202020204" pitchFamily="34" charset="0"/>
              <a:cs typeface="Arial" panose="020B0604020202020204" pitchFamily="34" charset="0"/>
            </a:endParaRPr>
          </a:p>
        </p:txBody>
      </p:sp>
      <p:sp>
        <p:nvSpPr>
          <p:cNvPr id="4" name="Freeform 4"/>
          <p:cNvSpPr/>
          <p:nvPr/>
        </p:nvSpPr>
        <p:spPr>
          <a:xfrm rot="-10800000" flipH="1">
            <a:off x="0" y="8703130"/>
            <a:ext cx="5309302" cy="1580079"/>
          </a:xfrm>
          <a:custGeom>
            <a:avLst/>
            <a:gdLst/>
            <a:ahLst/>
            <a:cxnLst/>
            <a:rect l="l" t="t" r="r" b="b"/>
            <a:pathLst>
              <a:path w="5309302" h="1580079">
                <a:moveTo>
                  <a:pt x="5309302" y="0"/>
                </a:moveTo>
                <a:lnTo>
                  <a:pt x="0" y="0"/>
                </a:lnTo>
                <a:lnTo>
                  <a:pt x="0" y="1580079"/>
                </a:lnTo>
                <a:lnTo>
                  <a:pt x="5309302" y="1580079"/>
                </a:lnTo>
                <a:lnTo>
                  <a:pt x="5309302" y="0"/>
                </a:lnTo>
                <a:close/>
              </a:path>
            </a:pathLst>
          </a:custGeom>
          <a:blipFill>
            <a:blip r:embed="rId4"/>
            <a:stretch>
              <a:fillRect r="-87105" b="-336896"/>
            </a:stretch>
          </a:blipFill>
        </p:spPr>
        <p:txBody>
          <a:bodyPr/>
          <a:lstStyle/>
          <a:p>
            <a:endParaRPr lang="en-US" dirty="0"/>
          </a:p>
        </p:txBody>
      </p:sp>
      <p:sp>
        <p:nvSpPr>
          <p:cNvPr id="5" name="Freeform 5"/>
          <p:cNvSpPr/>
          <p:nvPr/>
        </p:nvSpPr>
        <p:spPr>
          <a:xfrm flipH="1" flipV="1">
            <a:off x="15725743" y="-4264"/>
            <a:ext cx="2792446" cy="1557854"/>
          </a:xfrm>
          <a:custGeom>
            <a:avLst/>
            <a:gdLst/>
            <a:ahLst/>
            <a:cxnLst/>
            <a:rect l="l" t="t" r="r" b="b"/>
            <a:pathLst>
              <a:path w="2792446" h="1557854">
                <a:moveTo>
                  <a:pt x="2792446" y="1557854"/>
                </a:moveTo>
                <a:lnTo>
                  <a:pt x="0" y="1557854"/>
                </a:lnTo>
                <a:lnTo>
                  <a:pt x="0" y="0"/>
                </a:lnTo>
                <a:lnTo>
                  <a:pt x="2792446" y="0"/>
                </a:lnTo>
                <a:lnTo>
                  <a:pt x="2792446" y="1557854"/>
                </a:lnTo>
                <a:close/>
              </a:path>
            </a:pathLst>
          </a:custGeom>
          <a:blipFill>
            <a:blip r:embed="rId4"/>
            <a:stretch>
              <a:fillRect t="-244602" r="-176648"/>
            </a:stretch>
          </a:blipFill>
        </p:spPr>
      </p:sp>
      <p:sp>
        <p:nvSpPr>
          <p:cNvPr id="7" name="Freeform 7"/>
          <p:cNvSpPr/>
          <p:nvPr/>
        </p:nvSpPr>
        <p:spPr>
          <a:xfrm>
            <a:off x="11380119" y="4425731"/>
            <a:ext cx="7138070" cy="5861269"/>
          </a:xfrm>
          <a:custGeom>
            <a:avLst/>
            <a:gdLst/>
            <a:ahLst/>
            <a:cxnLst/>
            <a:rect l="l" t="t" r="r" b="b"/>
            <a:pathLst>
              <a:path w="7138070" h="5861269">
                <a:moveTo>
                  <a:pt x="0" y="0"/>
                </a:moveTo>
                <a:lnTo>
                  <a:pt x="7138070" y="0"/>
                </a:lnTo>
                <a:lnTo>
                  <a:pt x="7138070" y="5861269"/>
                </a:lnTo>
                <a:lnTo>
                  <a:pt x="0" y="5861269"/>
                </a:lnTo>
                <a:lnTo>
                  <a:pt x="0" y="0"/>
                </a:lnTo>
                <a:close/>
              </a:path>
            </a:pathLst>
          </a:custGeom>
          <a:blipFill>
            <a:blip r:embed="rId5"/>
            <a:stretch>
              <a:fillRect l="-152749" t="-113900"/>
            </a:stretch>
          </a:blipFill>
        </p:spPr>
      </p:sp>
      <p:sp>
        <p:nvSpPr>
          <p:cNvPr id="10" name="TextBox 9"/>
          <p:cNvSpPr txBox="1"/>
          <p:nvPr/>
        </p:nvSpPr>
        <p:spPr>
          <a:xfrm>
            <a:off x="1978663" y="2981095"/>
            <a:ext cx="13177464" cy="2862322"/>
          </a:xfrm>
          <a:prstGeom prst="rect">
            <a:avLst/>
          </a:prstGeom>
          <a:noFill/>
        </p:spPr>
        <p:txBody>
          <a:bodyPr wrap="square" rtlCol="0">
            <a:spAutoFit/>
          </a:bodyPr>
          <a:lstStyle/>
          <a:p>
            <a:pPr marL="285750" indent="-285750">
              <a:buFont typeface="Arial" panose="020B0604020202020204" pitchFamily="34" charset="0"/>
              <a:buChar char="•"/>
            </a:pPr>
            <a:r>
              <a:rPr lang="bg-BG" sz="3600" b="1" dirty="0" smtClean="0">
                <a:solidFill>
                  <a:srgbClr val="FF5569"/>
                </a:solidFill>
                <a:latin typeface="Arial" panose="020B0604020202020204" pitchFamily="34" charset="0"/>
                <a:cs typeface="Arial" panose="020B0604020202020204" pitchFamily="34" charset="0"/>
              </a:rPr>
              <a:t>2-ра половина на 22 век (1-во ниво) – лошо замърсено бъдеще молещо за промяна</a:t>
            </a:r>
          </a:p>
          <a:p>
            <a:pPr marL="285750" indent="-285750">
              <a:buFont typeface="Arial" panose="020B0604020202020204" pitchFamily="34" charset="0"/>
              <a:buChar char="•"/>
            </a:pPr>
            <a:endParaRPr lang="bg-BG" sz="3600" b="1" dirty="0">
              <a:solidFill>
                <a:srgbClr val="FF5569"/>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bg-BG" sz="3600" b="1" dirty="0" smtClean="0">
                <a:solidFill>
                  <a:srgbClr val="FF5569"/>
                </a:solidFill>
                <a:latin typeface="Arial" panose="020B0604020202020204" pitchFamily="34" charset="0"/>
                <a:cs typeface="Arial" panose="020B0604020202020204" pitchFamily="34" charset="0"/>
              </a:rPr>
              <a:t>2-ра половина на 21 век (2-ро ниво) – настояще изпълнено с отчаяние и безпомощност</a:t>
            </a:r>
          </a:p>
        </p:txBody>
      </p:sp>
      <p:sp>
        <p:nvSpPr>
          <p:cNvPr id="11" name="Freeform 10"/>
          <p:cNvSpPr/>
          <p:nvPr/>
        </p:nvSpPr>
        <p:spPr>
          <a:xfrm>
            <a:off x="13618526" y="2957314"/>
            <a:ext cx="4214434" cy="3657442"/>
          </a:xfrm>
          <a:custGeom>
            <a:avLst/>
            <a:gdLst/>
            <a:ahLst/>
            <a:cxnLst/>
            <a:rect l="l" t="t" r="r" b="b"/>
            <a:pathLst>
              <a:path w="3215350" h="2790400">
                <a:moveTo>
                  <a:pt x="0" y="0"/>
                </a:moveTo>
                <a:lnTo>
                  <a:pt x="3215350" y="0"/>
                </a:lnTo>
                <a:lnTo>
                  <a:pt x="3215350" y="2790400"/>
                </a:lnTo>
                <a:lnTo>
                  <a:pt x="0" y="2790400"/>
                </a:lnTo>
                <a:lnTo>
                  <a:pt x="0" y="0"/>
                </a:lnTo>
                <a:close/>
              </a:path>
            </a:pathLst>
          </a:custGeom>
          <a:blipFill>
            <a:blip r:embed="rId6"/>
            <a:stretch>
              <a:fillRect t="-7614" b="-7614"/>
            </a:stretch>
          </a:blipFill>
        </p:spPr>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bg-BG" dirty="0"/>
          </a:p>
        </p:txBody>
      </p:sp>
      <p:sp>
        <p:nvSpPr>
          <p:cNvPr id="4" name="TextBox 3"/>
          <p:cNvSpPr txBox="1"/>
          <p:nvPr/>
        </p:nvSpPr>
        <p:spPr>
          <a:xfrm>
            <a:off x="5136140" y="679004"/>
            <a:ext cx="8015720" cy="1862048"/>
          </a:xfrm>
          <a:prstGeom prst="rect">
            <a:avLst/>
          </a:prstGeom>
          <a:noFill/>
        </p:spPr>
        <p:txBody>
          <a:bodyPr wrap="none" rtlCol="0">
            <a:spAutoFit/>
          </a:bodyPr>
          <a:lstStyle/>
          <a:p>
            <a:r>
              <a:rPr lang="bg-BG" sz="11500" dirty="0" smtClean="0">
                <a:solidFill>
                  <a:srgbClr val="FFF2CC"/>
                </a:solidFill>
                <a:latin typeface="Arial" panose="020B0604020202020204" pitchFamily="34" charset="0"/>
                <a:cs typeface="Arial" panose="020B0604020202020204" pitchFamily="34" charset="0"/>
              </a:rPr>
              <a:t>Технологии</a:t>
            </a:r>
            <a:endParaRPr lang="bg-BG" sz="11500" dirty="0">
              <a:solidFill>
                <a:srgbClr val="FFF2CC"/>
              </a:solidFill>
              <a:latin typeface="Arial" panose="020B0604020202020204" pitchFamily="34" charset="0"/>
              <a:cs typeface="Arial" panose="020B0604020202020204" pitchFamily="34" charset="0"/>
            </a:endParaRPr>
          </a:p>
        </p:txBody>
      </p:sp>
      <p:sp>
        <p:nvSpPr>
          <p:cNvPr id="10" name="Freeform 12"/>
          <p:cNvSpPr/>
          <p:nvPr/>
        </p:nvSpPr>
        <p:spPr>
          <a:xfrm>
            <a:off x="-460520" y="2191172"/>
            <a:ext cx="6057180" cy="5256584"/>
          </a:xfrm>
          <a:custGeom>
            <a:avLst/>
            <a:gdLst/>
            <a:ahLst/>
            <a:cxnLst/>
            <a:rect l="l" t="t" r="r" b="b"/>
            <a:pathLst>
              <a:path w="2985072" h="2590526">
                <a:moveTo>
                  <a:pt x="0" y="0"/>
                </a:moveTo>
                <a:lnTo>
                  <a:pt x="2985072" y="0"/>
                </a:lnTo>
                <a:lnTo>
                  <a:pt x="2985072" y="2590526"/>
                </a:lnTo>
                <a:lnTo>
                  <a:pt x="0" y="2590526"/>
                </a:lnTo>
                <a:lnTo>
                  <a:pt x="0" y="0"/>
                </a:lnTo>
                <a:close/>
              </a:path>
            </a:pathLst>
          </a:custGeom>
          <a:blipFill>
            <a:blip r:embed="rId4"/>
            <a:stretch>
              <a:fillRect t="-7615" b="-7615"/>
            </a:stretch>
          </a:blipFill>
        </p:spPr>
      </p:sp>
      <p:pic>
        <p:nvPicPr>
          <p:cNvPr id="27" name="Picture 2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25938" y="2767236"/>
            <a:ext cx="2952328" cy="2952328"/>
          </a:xfrm>
          <a:prstGeom prst="ellipse">
            <a:avLst/>
          </a:prstGeom>
          <a:ln w="63500" cap="rnd">
            <a:solidFill>
              <a:srgbClr val="FF5569"/>
            </a:solidFill>
          </a:ln>
          <a:effectLst>
            <a:outerShdw blurRad="152400" dist="317500" dir="5400000" sx="90000" sy="-19000" rotWithShape="0">
              <a:prstClr val="black">
                <a:alpha val="15000"/>
              </a:prstClr>
            </a:outerShdw>
          </a:effectLst>
          <a:scene3d>
            <a:camera prst="orthographicFront"/>
            <a:lightRig rig="contrasting" dir="t">
              <a:rot lat="0" lon="0" rev="3000000"/>
            </a:lightRig>
          </a:scene3d>
          <a:sp3d contourW="7620">
            <a:bevelT w="95250" h="31750"/>
            <a:contourClr>
              <a:srgbClr val="333333"/>
            </a:contourClr>
          </a:sp3d>
        </p:spPr>
      </p:pic>
      <p:sp>
        <p:nvSpPr>
          <p:cNvPr id="28" name="TextBox 27"/>
          <p:cNvSpPr txBox="1"/>
          <p:nvPr/>
        </p:nvSpPr>
        <p:spPr>
          <a:xfrm>
            <a:off x="6332688" y="6060525"/>
            <a:ext cx="1338828" cy="646331"/>
          </a:xfrm>
          <a:prstGeom prst="rect">
            <a:avLst/>
          </a:prstGeom>
          <a:noFill/>
        </p:spPr>
        <p:txBody>
          <a:bodyPr wrap="none" rtlCol="0">
            <a:spAutoFit/>
          </a:bodyPr>
          <a:lstStyle/>
          <a:p>
            <a:r>
              <a:rPr lang="en-US" sz="3600" b="1" dirty="0" smtClean="0">
                <a:solidFill>
                  <a:srgbClr val="FFF2CC"/>
                </a:solidFill>
                <a:latin typeface="Arial" panose="020B0604020202020204" pitchFamily="34" charset="0"/>
                <a:cs typeface="Arial" panose="020B0604020202020204" pitchFamily="34" charset="0"/>
              </a:rPr>
              <a:t>Unity</a:t>
            </a:r>
            <a:endParaRPr lang="bg-BG" sz="3600" b="1" dirty="0">
              <a:solidFill>
                <a:srgbClr val="FFF2CC"/>
              </a:solidFill>
              <a:latin typeface="Arial" panose="020B0604020202020204" pitchFamily="34" charset="0"/>
              <a:cs typeface="Arial" panose="020B0604020202020204" pitchFamily="34" charset="0"/>
            </a:endParaRPr>
          </a:p>
        </p:txBody>
      </p:sp>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24086" y="4639444"/>
            <a:ext cx="2838708" cy="3189560"/>
          </a:xfrm>
          <a:prstGeom prst="rect">
            <a:avLst/>
          </a:prstGeom>
          <a:effectLst>
            <a:outerShdw blurRad="152400" dist="317500" dir="5400000" sx="90000" sy="-19000" rotWithShape="0">
              <a:prstClr val="black">
                <a:alpha val="15000"/>
              </a:prstClr>
            </a:outerShdw>
          </a:effectLst>
        </p:spPr>
      </p:pic>
      <p:sp>
        <p:nvSpPr>
          <p:cNvPr id="32" name="TextBox 31"/>
          <p:cNvSpPr txBox="1"/>
          <p:nvPr/>
        </p:nvSpPr>
        <p:spPr>
          <a:xfrm>
            <a:off x="9456154" y="8088505"/>
            <a:ext cx="774571" cy="646331"/>
          </a:xfrm>
          <a:prstGeom prst="rect">
            <a:avLst/>
          </a:prstGeom>
          <a:noFill/>
        </p:spPr>
        <p:txBody>
          <a:bodyPr wrap="none" rtlCol="0">
            <a:spAutoFit/>
          </a:bodyPr>
          <a:lstStyle/>
          <a:p>
            <a:r>
              <a:rPr lang="en-US" sz="3600" b="1" dirty="0" smtClean="0">
                <a:solidFill>
                  <a:srgbClr val="FFF2CC"/>
                </a:solidFill>
                <a:latin typeface="Arial" panose="020B0604020202020204" pitchFamily="34" charset="0"/>
                <a:cs typeface="Arial" panose="020B0604020202020204" pitchFamily="34" charset="0"/>
              </a:rPr>
              <a:t>C#</a:t>
            </a:r>
            <a:endParaRPr lang="bg-BG" sz="3600" b="1" dirty="0">
              <a:solidFill>
                <a:srgbClr val="FFF2CC"/>
              </a:solidFill>
              <a:latin typeface="Arial" panose="020B0604020202020204" pitchFamily="34" charset="0"/>
              <a:cs typeface="Arial" panose="020B0604020202020204" pitchFamily="34" charset="0"/>
            </a:endParaRPr>
          </a:p>
        </p:txBody>
      </p:sp>
      <p:pic>
        <p:nvPicPr>
          <p:cNvPr id="33" name="Picture 3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22598" y="2545995"/>
            <a:ext cx="3394809" cy="3394809"/>
          </a:xfrm>
          <a:prstGeom prst="rect">
            <a:avLst/>
          </a:prstGeom>
          <a:effectLst>
            <a:outerShdw blurRad="152400" dist="317500" dir="5400000" sx="90000" sy="-19000" rotWithShape="0">
              <a:prstClr val="black">
                <a:alpha val="15000"/>
              </a:prstClr>
            </a:outerShdw>
          </a:effectLst>
        </p:spPr>
      </p:pic>
      <p:sp>
        <p:nvSpPr>
          <p:cNvPr id="34" name="TextBox 33"/>
          <p:cNvSpPr txBox="1"/>
          <p:nvPr/>
        </p:nvSpPr>
        <p:spPr>
          <a:xfrm>
            <a:off x="11979066" y="6234224"/>
            <a:ext cx="1681871" cy="646331"/>
          </a:xfrm>
          <a:prstGeom prst="rect">
            <a:avLst/>
          </a:prstGeom>
          <a:noFill/>
        </p:spPr>
        <p:txBody>
          <a:bodyPr wrap="none" rtlCol="0">
            <a:spAutoFit/>
          </a:bodyPr>
          <a:lstStyle/>
          <a:p>
            <a:r>
              <a:rPr lang="en-US" sz="3600" b="1" dirty="0" smtClean="0">
                <a:solidFill>
                  <a:srgbClr val="FFF2CC"/>
                </a:solidFill>
              </a:rPr>
              <a:t>Blender</a:t>
            </a:r>
            <a:endParaRPr lang="bg-BG" sz="3600" b="1" dirty="0">
              <a:solidFill>
                <a:srgbClr val="FFF2CC"/>
              </a:solidFill>
            </a:endParaRPr>
          </a:p>
        </p:txBody>
      </p:sp>
      <p:pic>
        <p:nvPicPr>
          <p:cNvPr id="35" name="Picture 3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4182341" y="4027543"/>
            <a:ext cx="3826522" cy="3826522"/>
          </a:xfrm>
          <a:prstGeom prst="rect">
            <a:avLst/>
          </a:prstGeom>
          <a:effectLst>
            <a:outerShdw blurRad="152400" dist="317500" dir="5400000" sx="90000" sy="-19000" rotWithShape="0">
              <a:prstClr val="black">
                <a:alpha val="15000"/>
              </a:prstClr>
            </a:outerShdw>
          </a:effectLst>
        </p:spPr>
      </p:pic>
      <p:sp>
        <p:nvSpPr>
          <p:cNvPr id="36" name="TextBox 35"/>
          <p:cNvSpPr txBox="1"/>
          <p:nvPr/>
        </p:nvSpPr>
        <p:spPr>
          <a:xfrm>
            <a:off x="15477484" y="8239844"/>
            <a:ext cx="1236236" cy="646331"/>
          </a:xfrm>
          <a:prstGeom prst="rect">
            <a:avLst/>
          </a:prstGeom>
          <a:noFill/>
        </p:spPr>
        <p:txBody>
          <a:bodyPr wrap="none" rtlCol="0">
            <a:spAutoFit/>
          </a:bodyPr>
          <a:lstStyle/>
          <a:p>
            <a:r>
              <a:rPr lang="en-US" sz="3600" b="1" dirty="0" smtClean="0">
                <a:solidFill>
                  <a:srgbClr val="FFF2CC"/>
                </a:solidFill>
                <a:latin typeface="Arial" panose="020B0604020202020204" pitchFamily="34" charset="0"/>
                <a:cs typeface="Arial" panose="020B0604020202020204" pitchFamily="34" charset="0"/>
              </a:rPr>
              <a:t>Krita</a:t>
            </a:r>
            <a:endParaRPr lang="bg-BG" sz="3600" b="1" dirty="0">
              <a:solidFill>
                <a:srgbClr val="FFF2CC"/>
              </a:solidFill>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 y="0"/>
            <a:ext cx="18518189" cy="10287000"/>
          </a:xfrm>
          <a:custGeom>
            <a:avLst/>
            <a:gdLst/>
            <a:ahLst/>
            <a:cxnLst/>
            <a:rect l="l" t="t" r="r" b="b"/>
            <a:pathLst>
              <a:path w="18518189" h="12868572">
                <a:moveTo>
                  <a:pt x="18518189" y="0"/>
                </a:moveTo>
                <a:lnTo>
                  <a:pt x="0" y="0"/>
                </a:lnTo>
                <a:lnTo>
                  <a:pt x="0" y="12868572"/>
                </a:lnTo>
                <a:lnTo>
                  <a:pt x="18518189" y="12868572"/>
                </a:lnTo>
                <a:lnTo>
                  <a:pt x="18518189" y="0"/>
                </a:lnTo>
                <a:close/>
              </a:path>
            </a:pathLst>
          </a:custGeom>
          <a:blipFill>
            <a:blip r:embed="rId3"/>
            <a:stretch>
              <a:fillRect/>
            </a:stretch>
          </a:blipFill>
        </p:spPr>
      </p:sp>
      <p:sp>
        <p:nvSpPr>
          <p:cNvPr id="3" name="Freeform 3"/>
          <p:cNvSpPr/>
          <p:nvPr/>
        </p:nvSpPr>
        <p:spPr>
          <a:xfrm flipH="1">
            <a:off x="12417941" y="0"/>
            <a:ext cx="6100247" cy="10287000"/>
          </a:xfrm>
          <a:custGeom>
            <a:avLst/>
            <a:gdLst/>
            <a:ahLst/>
            <a:cxnLst/>
            <a:rect l="l" t="t" r="r" b="b"/>
            <a:pathLst>
              <a:path w="6100247" h="10287000">
                <a:moveTo>
                  <a:pt x="6100247" y="0"/>
                </a:moveTo>
                <a:lnTo>
                  <a:pt x="0" y="0"/>
                </a:lnTo>
                <a:lnTo>
                  <a:pt x="0" y="10287000"/>
                </a:lnTo>
                <a:lnTo>
                  <a:pt x="6100247" y="10287000"/>
                </a:lnTo>
                <a:lnTo>
                  <a:pt x="6100247" y="0"/>
                </a:lnTo>
                <a:close/>
              </a:path>
            </a:pathLst>
          </a:custGeom>
          <a:blipFill>
            <a:blip r:embed="rId4"/>
            <a:stretch>
              <a:fillRect r="-142666"/>
            </a:stretch>
          </a:blipFill>
        </p:spPr>
        <p:txBody>
          <a:bodyPr/>
          <a:lstStyle/>
          <a:p>
            <a:endParaRPr lang="en-US" dirty="0"/>
          </a:p>
        </p:txBody>
      </p:sp>
      <p:sp>
        <p:nvSpPr>
          <p:cNvPr id="4" name="Freeform 4"/>
          <p:cNvSpPr/>
          <p:nvPr/>
        </p:nvSpPr>
        <p:spPr>
          <a:xfrm flipH="1">
            <a:off x="0" y="0"/>
            <a:ext cx="6356656" cy="10369916"/>
          </a:xfrm>
          <a:custGeom>
            <a:avLst/>
            <a:gdLst/>
            <a:ahLst/>
            <a:cxnLst/>
            <a:rect l="l" t="t" r="r" b="b"/>
            <a:pathLst>
              <a:path w="6356656" h="10369916">
                <a:moveTo>
                  <a:pt x="6356656" y="0"/>
                </a:moveTo>
                <a:lnTo>
                  <a:pt x="0" y="0"/>
                </a:lnTo>
                <a:lnTo>
                  <a:pt x="0" y="10369916"/>
                </a:lnTo>
                <a:lnTo>
                  <a:pt x="6356656" y="10369916"/>
                </a:lnTo>
                <a:lnTo>
                  <a:pt x="6356656" y="0"/>
                </a:lnTo>
                <a:close/>
              </a:path>
            </a:pathLst>
          </a:custGeom>
          <a:blipFill>
            <a:blip r:embed="rId4"/>
            <a:stretch>
              <a:fillRect l="-134754"/>
            </a:stretch>
          </a:blipFill>
        </p:spPr>
      </p:sp>
      <p:sp>
        <p:nvSpPr>
          <p:cNvPr id="5" name="TextBox 5"/>
          <p:cNvSpPr txBox="1"/>
          <p:nvPr/>
        </p:nvSpPr>
        <p:spPr>
          <a:xfrm>
            <a:off x="4953000" y="952500"/>
            <a:ext cx="9242761" cy="1162819"/>
          </a:xfrm>
          <a:prstGeom prst="rect">
            <a:avLst/>
          </a:prstGeom>
        </p:spPr>
        <p:txBody>
          <a:bodyPr wrap="square" lIns="0" tIns="0" rIns="0" bIns="0" rtlCol="0" anchor="t">
            <a:spAutoFit/>
          </a:bodyPr>
          <a:lstStyle/>
          <a:p>
            <a:pPr algn="ctr">
              <a:lnSpc>
                <a:spcPts val="8575"/>
              </a:lnSpc>
            </a:pPr>
            <a:r>
              <a:rPr lang="bg-BG" sz="11500" b="1" dirty="0" smtClean="0">
                <a:solidFill>
                  <a:srgbClr val="FFF2CC"/>
                </a:solidFill>
                <a:latin typeface="Arial" panose="020B0604020202020204" pitchFamily="34" charset="0"/>
                <a:cs typeface="Arial" panose="020B0604020202020204" pitchFamily="34" charset="0"/>
              </a:rPr>
              <a:t>Участници</a:t>
            </a:r>
            <a:endParaRPr lang="en-US" sz="11500" b="1" dirty="0">
              <a:solidFill>
                <a:srgbClr val="FFF2CC"/>
              </a:solidFill>
              <a:latin typeface="Arial" panose="020B0604020202020204" pitchFamily="34" charset="0"/>
              <a:cs typeface="Arial" panose="020B0604020202020204" pitchFamily="34" charset="0"/>
            </a:endParaRPr>
          </a:p>
        </p:txBody>
      </p:sp>
      <p:sp>
        <p:nvSpPr>
          <p:cNvPr id="8" name="TextBox 7"/>
          <p:cNvSpPr txBox="1"/>
          <p:nvPr/>
        </p:nvSpPr>
        <p:spPr>
          <a:xfrm>
            <a:off x="4928300" y="3067819"/>
            <a:ext cx="9292159" cy="5078313"/>
          </a:xfrm>
          <a:prstGeom prst="rect">
            <a:avLst/>
          </a:prstGeom>
          <a:noFill/>
        </p:spPr>
        <p:txBody>
          <a:bodyPr wrap="none" rtlCol="0">
            <a:spAutoFit/>
          </a:bodyPr>
          <a:lstStyle/>
          <a:p>
            <a:pPr marL="571500" indent="-571500">
              <a:buFont typeface="Arial" panose="020B0604020202020204" pitchFamily="34" charset="0"/>
              <a:buChar char="•"/>
            </a:pPr>
            <a:r>
              <a:rPr lang="bg-BG" sz="3600" dirty="0" smtClean="0">
                <a:solidFill>
                  <a:srgbClr val="FF5569"/>
                </a:solidFill>
                <a:latin typeface="Arial" panose="020B0604020202020204" pitchFamily="34" charset="0"/>
                <a:cs typeface="Arial" panose="020B0604020202020204" pitchFamily="34" charset="0"/>
              </a:rPr>
              <a:t>Димитър Мяшков – Програмист</a:t>
            </a:r>
          </a:p>
          <a:p>
            <a:pPr marL="571500" indent="-571500">
              <a:buFont typeface="Arial" panose="020B0604020202020204" pitchFamily="34" charset="0"/>
              <a:buChar char="•"/>
            </a:pPr>
            <a:endParaRPr lang="bg-BG" sz="3600" dirty="0">
              <a:solidFill>
                <a:srgbClr val="FF5569"/>
              </a:solidFill>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bg-BG" sz="3600" dirty="0" smtClean="0">
                <a:solidFill>
                  <a:srgbClr val="FF5569"/>
                </a:solidFill>
                <a:latin typeface="Arial" panose="020B0604020202020204" pitchFamily="34" charset="0"/>
                <a:cs typeface="Arial" panose="020B0604020202020204" pitchFamily="34" charset="0"/>
              </a:rPr>
              <a:t>Йордан Йончев – Програмист</a:t>
            </a:r>
          </a:p>
          <a:p>
            <a:pPr marL="571500" indent="-571500">
              <a:buFont typeface="Arial" panose="020B0604020202020204" pitchFamily="34" charset="0"/>
              <a:buChar char="•"/>
            </a:pPr>
            <a:endParaRPr lang="bg-BG" sz="3600" dirty="0">
              <a:solidFill>
                <a:srgbClr val="FF5569"/>
              </a:solidFill>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bg-BG" sz="3600" dirty="0" smtClean="0">
                <a:solidFill>
                  <a:srgbClr val="FF5569"/>
                </a:solidFill>
                <a:latin typeface="Arial" panose="020B0604020202020204" pitchFamily="34" charset="0"/>
                <a:cs typeface="Arial" panose="020B0604020202020204" pitchFamily="34" charset="0"/>
              </a:rPr>
              <a:t>Мартин Недков – Програмист</a:t>
            </a:r>
          </a:p>
          <a:p>
            <a:pPr marL="571500" indent="-571500">
              <a:buFont typeface="Arial" panose="020B0604020202020204" pitchFamily="34" charset="0"/>
              <a:buChar char="•"/>
            </a:pPr>
            <a:endParaRPr lang="bg-BG" sz="3600" dirty="0">
              <a:solidFill>
                <a:srgbClr val="FF5569"/>
              </a:solidFill>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bg-BG" sz="3600" dirty="0" smtClean="0">
                <a:solidFill>
                  <a:srgbClr val="FF5569"/>
                </a:solidFill>
                <a:latin typeface="Arial" panose="020B0604020202020204" pitchFamily="34" charset="0"/>
                <a:cs typeface="Arial" panose="020B0604020202020204" pitchFamily="34" charset="0"/>
              </a:rPr>
              <a:t>Стефан Янакиев – </a:t>
            </a:r>
            <a:r>
              <a:rPr lang="en-US" sz="3600" dirty="0" smtClean="0">
                <a:solidFill>
                  <a:srgbClr val="FF5569"/>
                </a:solidFill>
                <a:latin typeface="Arial" panose="020B0604020202020204" pitchFamily="34" charset="0"/>
                <a:cs typeface="Arial" panose="020B0604020202020204" pitchFamily="34" charset="0"/>
              </a:rPr>
              <a:t>3D </a:t>
            </a:r>
            <a:r>
              <a:rPr lang="bg-BG" sz="3600" dirty="0" err="1" smtClean="0">
                <a:solidFill>
                  <a:srgbClr val="FF5569"/>
                </a:solidFill>
                <a:latin typeface="Arial" panose="020B0604020202020204" pitchFamily="34" charset="0"/>
                <a:cs typeface="Arial" panose="020B0604020202020204" pitchFamily="34" charset="0"/>
              </a:rPr>
              <a:t>Моделист</a:t>
            </a:r>
            <a:endParaRPr lang="bg-BG" sz="3600" dirty="0" smtClean="0">
              <a:solidFill>
                <a:srgbClr val="FF5569"/>
              </a:solidFill>
              <a:latin typeface="Arial" panose="020B0604020202020204" pitchFamily="34" charset="0"/>
              <a:cs typeface="Arial" panose="020B0604020202020204" pitchFamily="34" charset="0"/>
            </a:endParaRPr>
          </a:p>
          <a:p>
            <a:pPr marL="571500" indent="-571500">
              <a:buFont typeface="Arial" panose="020B0604020202020204" pitchFamily="34" charset="0"/>
              <a:buChar char="•"/>
            </a:pPr>
            <a:endParaRPr lang="bg-BG" sz="3600" dirty="0">
              <a:solidFill>
                <a:srgbClr val="FF5569"/>
              </a:solidFill>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bg-BG" sz="3600" dirty="0" smtClean="0">
                <a:solidFill>
                  <a:srgbClr val="FF5569"/>
                </a:solidFill>
                <a:latin typeface="Arial" panose="020B0604020202020204" pitchFamily="34" charset="0"/>
                <a:cs typeface="Arial" panose="020B0604020202020204" pitchFamily="34" charset="0"/>
              </a:rPr>
              <a:t>Адриан Атанасов – Графичен дизайнер</a:t>
            </a:r>
            <a:endParaRPr lang="bg-BG" sz="3600" dirty="0">
              <a:solidFill>
                <a:srgbClr val="FF5569"/>
              </a:solidFill>
              <a:latin typeface="Arial" panose="020B0604020202020204" pitchFamily="34" charset="0"/>
              <a:cs typeface="Arial" panose="020B0604020202020204" pitchFamily="34" charset="0"/>
            </a:endParaRPr>
          </a:p>
        </p:txBody>
      </p:sp>
      <p:sp>
        <p:nvSpPr>
          <p:cNvPr id="9" name="Freeform 5"/>
          <p:cNvSpPr/>
          <p:nvPr/>
        </p:nvSpPr>
        <p:spPr>
          <a:xfrm>
            <a:off x="14703649" y="3161406"/>
            <a:ext cx="3331348" cy="4047104"/>
          </a:xfrm>
          <a:custGeom>
            <a:avLst/>
            <a:gdLst/>
            <a:ahLst/>
            <a:cxnLst/>
            <a:rect l="l" t="t" r="r" b="b"/>
            <a:pathLst>
              <a:path w="3331348" h="4047104">
                <a:moveTo>
                  <a:pt x="0" y="0"/>
                </a:moveTo>
                <a:lnTo>
                  <a:pt x="3331348" y="0"/>
                </a:lnTo>
                <a:lnTo>
                  <a:pt x="3331348" y="4047104"/>
                </a:lnTo>
                <a:lnTo>
                  <a:pt x="0" y="4047104"/>
                </a:lnTo>
                <a:lnTo>
                  <a:pt x="0" y="0"/>
                </a:lnTo>
                <a:close/>
              </a:path>
            </a:pathLst>
          </a:custGeom>
          <a:blipFill>
            <a:blip r:embed="rId5"/>
            <a:stretch>
              <a:fillRect l="-81632" t="-67068" r="-83434" b="-51119"/>
            </a:stretch>
          </a:blipFill>
        </p:spPr>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1" y="0"/>
            <a:ext cx="18518189" cy="10287000"/>
          </a:xfrm>
          <a:custGeom>
            <a:avLst/>
            <a:gdLst/>
            <a:ahLst/>
            <a:cxnLst/>
            <a:rect l="l" t="t" r="r" b="b"/>
            <a:pathLst>
              <a:path w="18518189" h="12868572">
                <a:moveTo>
                  <a:pt x="18518189" y="0"/>
                </a:moveTo>
                <a:lnTo>
                  <a:pt x="0" y="0"/>
                </a:lnTo>
                <a:lnTo>
                  <a:pt x="0" y="12868572"/>
                </a:lnTo>
                <a:lnTo>
                  <a:pt x="18518189" y="12868572"/>
                </a:lnTo>
                <a:lnTo>
                  <a:pt x="18518189" y="0"/>
                </a:lnTo>
                <a:close/>
              </a:path>
            </a:pathLst>
          </a:custGeom>
          <a:blipFill>
            <a:blip r:embed="rId3"/>
            <a:stretch>
              <a:fillRect/>
            </a:stretch>
          </a:blipFill>
        </p:spPr>
      </p:sp>
      <p:sp>
        <p:nvSpPr>
          <p:cNvPr id="7" name="TextBox 7"/>
          <p:cNvSpPr txBox="1"/>
          <p:nvPr/>
        </p:nvSpPr>
        <p:spPr>
          <a:xfrm>
            <a:off x="2745651" y="971550"/>
            <a:ext cx="13026887" cy="2729145"/>
          </a:xfrm>
          <a:prstGeom prst="rect">
            <a:avLst/>
          </a:prstGeom>
        </p:spPr>
        <p:txBody>
          <a:bodyPr lIns="0" tIns="0" rIns="0" bIns="0" rtlCol="0" anchor="t">
            <a:spAutoFit/>
          </a:bodyPr>
          <a:lstStyle/>
          <a:p>
            <a:pPr algn="ctr">
              <a:lnSpc>
                <a:spcPts val="10599"/>
              </a:lnSpc>
            </a:pPr>
            <a:r>
              <a:rPr lang="bg-BG" sz="12000" b="1" dirty="0">
                <a:solidFill>
                  <a:srgbClr val="FFF2CC"/>
                </a:solidFill>
                <a:latin typeface="Arial" panose="020B0604020202020204" pitchFamily="34" charset="0"/>
                <a:cs typeface="Arial" panose="020B0604020202020204" pitchFamily="34" charset="0"/>
              </a:rPr>
              <a:t>Благодаря за вниманието!</a:t>
            </a:r>
            <a:endParaRPr lang="en-US" sz="12000" b="1" dirty="0">
              <a:solidFill>
                <a:srgbClr val="FFF2CC"/>
              </a:solidFill>
              <a:latin typeface="Arial" panose="020B0604020202020204" pitchFamily="34" charset="0"/>
              <a:cs typeface="Arial" panose="020B0604020202020204" pitchFamily="34" charset="0"/>
            </a:endParaRPr>
          </a:p>
        </p:txBody>
      </p:sp>
      <p:sp>
        <p:nvSpPr>
          <p:cNvPr id="8" name="Freeform 8"/>
          <p:cNvSpPr/>
          <p:nvPr/>
        </p:nvSpPr>
        <p:spPr>
          <a:xfrm flipH="1">
            <a:off x="0" y="0"/>
            <a:ext cx="6356656" cy="10369916"/>
          </a:xfrm>
          <a:custGeom>
            <a:avLst/>
            <a:gdLst/>
            <a:ahLst/>
            <a:cxnLst/>
            <a:rect l="l" t="t" r="r" b="b"/>
            <a:pathLst>
              <a:path w="6356656" h="10369916">
                <a:moveTo>
                  <a:pt x="6356656" y="0"/>
                </a:moveTo>
                <a:lnTo>
                  <a:pt x="0" y="0"/>
                </a:lnTo>
                <a:lnTo>
                  <a:pt x="0" y="10369916"/>
                </a:lnTo>
                <a:lnTo>
                  <a:pt x="6356656" y="10369916"/>
                </a:lnTo>
                <a:lnTo>
                  <a:pt x="6356656" y="0"/>
                </a:lnTo>
                <a:close/>
              </a:path>
            </a:pathLst>
          </a:custGeom>
          <a:blipFill>
            <a:blip r:embed="rId4"/>
            <a:stretch>
              <a:fillRect l="-134754"/>
            </a:stretch>
          </a:blipFill>
        </p:spPr>
      </p:sp>
      <p:sp>
        <p:nvSpPr>
          <p:cNvPr id="9" name="Freeform 9"/>
          <p:cNvSpPr/>
          <p:nvPr/>
        </p:nvSpPr>
        <p:spPr>
          <a:xfrm flipH="1">
            <a:off x="13857635" y="0"/>
            <a:ext cx="6803329" cy="11472625"/>
          </a:xfrm>
          <a:custGeom>
            <a:avLst/>
            <a:gdLst/>
            <a:ahLst/>
            <a:cxnLst/>
            <a:rect l="l" t="t" r="r" b="b"/>
            <a:pathLst>
              <a:path w="6803329" h="11472625">
                <a:moveTo>
                  <a:pt x="6803330" y="0"/>
                </a:moveTo>
                <a:lnTo>
                  <a:pt x="0" y="0"/>
                </a:lnTo>
                <a:lnTo>
                  <a:pt x="0" y="11472625"/>
                </a:lnTo>
                <a:lnTo>
                  <a:pt x="6803330" y="11472625"/>
                </a:lnTo>
                <a:lnTo>
                  <a:pt x="6803330" y="0"/>
                </a:lnTo>
                <a:close/>
              </a:path>
            </a:pathLst>
          </a:custGeom>
          <a:blipFill>
            <a:blip r:embed="rId4"/>
            <a:stretch>
              <a:fillRect r="-142666"/>
            </a:stretch>
          </a:blipFill>
        </p:spPr>
      </p:sp>
      <p:sp>
        <p:nvSpPr>
          <p:cNvPr id="10" name="Freeform 11"/>
          <p:cNvSpPr/>
          <p:nvPr/>
        </p:nvSpPr>
        <p:spPr>
          <a:xfrm>
            <a:off x="4532991" y="1831132"/>
            <a:ext cx="9743573" cy="8455868"/>
          </a:xfrm>
          <a:custGeom>
            <a:avLst/>
            <a:gdLst/>
            <a:ahLst/>
            <a:cxnLst/>
            <a:rect l="l" t="t" r="r" b="b"/>
            <a:pathLst>
              <a:path w="2770760" h="2404578">
                <a:moveTo>
                  <a:pt x="0" y="0"/>
                </a:moveTo>
                <a:lnTo>
                  <a:pt x="2770760" y="0"/>
                </a:lnTo>
                <a:lnTo>
                  <a:pt x="2770760" y="2404578"/>
                </a:lnTo>
                <a:lnTo>
                  <a:pt x="0" y="2404578"/>
                </a:lnTo>
                <a:lnTo>
                  <a:pt x="0" y="0"/>
                </a:lnTo>
                <a:close/>
              </a:path>
            </a:pathLst>
          </a:custGeom>
          <a:blipFill>
            <a:blip r:embed="rId5"/>
            <a:stretch>
              <a:fillRect t="-7614" b="-7614"/>
            </a:stretch>
          </a:blipFill>
        </p:spPr>
      </p:sp>
    </p:spTree>
    <p:extLst>
      <p:ext uri="{BB962C8B-B14F-4D97-AF65-F5344CB8AC3E}">
        <p14:creationId xmlns:p14="http://schemas.microsoft.com/office/powerpoint/2010/main" val="35536534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2291625" y="879246"/>
            <a:ext cx="13704750" cy="769441"/>
          </a:xfrm>
          <a:prstGeom prst="rect">
            <a:avLst/>
          </a:prstGeom>
        </p:spPr>
        <p:txBody>
          <a:bodyPr lIns="0" tIns="0" rIns="0" bIns="0" rtlCol="0" anchor="t">
            <a:spAutoFit/>
          </a:bodyPr>
          <a:lstStyle/>
          <a:p>
            <a:pPr algn="ctr">
              <a:lnSpc>
                <a:spcPts val="6047"/>
              </a:lnSpc>
            </a:pPr>
            <a:r>
              <a:rPr lang="en-US" sz="5039" b="1" dirty="0" err="1">
                <a:solidFill>
                  <a:srgbClr val="F9F0D7"/>
                </a:solidFill>
                <a:latin typeface="Arial" panose="020B0604020202020204" pitchFamily="34" charset="0"/>
                <a:cs typeface="Arial" panose="020B0604020202020204" pitchFamily="34" charset="0"/>
              </a:rPr>
              <a:t>Сълита</a:t>
            </a:r>
            <a:r>
              <a:rPr lang="en-US" sz="5039" b="1" dirty="0">
                <a:solidFill>
                  <a:srgbClr val="F9F0D7"/>
                </a:solidFill>
                <a:latin typeface="Arial" panose="020B0604020202020204" pitchFamily="34" charset="0"/>
                <a:cs typeface="Arial" panose="020B0604020202020204" pitchFamily="34" charset="0"/>
              </a:rPr>
              <a:t> </a:t>
            </a:r>
            <a:r>
              <a:rPr lang="en-US" sz="5039" b="1" dirty="0" err="1">
                <a:solidFill>
                  <a:srgbClr val="F9F0D7"/>
                </a:solidFill>
                <a:latin typeface="Arial" panose="020B0604020202020204" pitchFamily="34" charset="0"/>
                <a:cs typeface="Arial" panose="020B0604020202020204" pitchFamily="34" charset="0"/>
              </a:rPr>
              <a:t>за</a:t>
            </a:r>
            <a:r>
              <a:rPr lang="en-US" sz="5039" b="1" dirty="0">
                <a:solidFill>
                  <a:srgbClr val="F9F0D7"/>
                </a:solidFill>
                <a:latin typeface="Arial" panose="020B0604020202020204" pitchFamily="34" charset="0"/>
                <a:cs typeface="Arial" panose="020B0604020202020204" pitchFamily="34" charset="0"/>
              </a:rPr>
              <a:t> </a:t>
            </a:r>
            <a:r>
              <a:rPr lang="en-US" sz="5039" b="1" dirty="0" err="1">
                <a:solidFill>
                  <a:srgbClr val="F9F0D7"/>
                </a:solidFill>
                <a:latin typeface="Arial" panose="020B0604020202020204" pitchFamily="34" charset="0"/>
                <a:cs typeface="Arial" panose="020B0604020202020204" pitchFamily="34" charset="0"/>
              </a:rPr>
              <a:t>използване</a:t>
            </a:r>
            <a:r>
              <a:rPr lang="en-US" sz="5039" b="1" dirty="0">
                <a:solidFill>
                  <a:srgbClr val="F9F0D7"/>
                </a:solidFill>
                <a:latin typeface="Arial" panose="020B0604020202020204" pitchFamily="34" charset="0"/>
                <a:cs typeface="Arial" panose="020B0604020202020204" pitchFamily="34" charset="0"/>
              </a:rPr>
              <a:t> </a:t>
            </a:r>
          </a:p>
        </p:txBody>
      </p:sp>
      <p:sp>
        <p:nvSpPr>
          <p:cNvPr id="4" name="Freeform 4"/>
          <p:cNvSpPr/>
          <p:nvPr/>
        </p:nvSpPr>
        <p:spPr>
          <a:xfrm>
            <a:off x="158900" y="2538106"/>
            <a:ext cx="2531696" cy="2509446"/>
          </a:xfrm>
          <a:custGeom>
            <a:avLst/>
            <a:gdLst/>
            <a:ahLst/>
            <a:cxnLst/>
            <a:rect l="l" t="t" r="r" b="b"/>
            <a:pathLst>
              <a:path w="2531696" h="2509446">
                <a:moveTo>
                  <a:pt x="0" y="0"/>
                </a:moveTo>
                <a:lnTo>
                  <a:pt x="2531696" y="0"/>
                </a:lnTo>
                <a:lnTo>
                  <a:pt x="2531696" y="2509446"/>
                </a:lnTo>
                <a:lnTo>
                  <a:pt x="0" y="2509446"/>
                </a:lnTo>
                <a:lnTo>
                  <a:pt x="0" y="0"/>
                </a:lnTo>
                <a:close/>
              </a:path>
            </a:pathLst>
          </a:custGeom>
          <a:blipFill>
            <a:blip r:embed="rId4"/>
            <a:stretch>
              <a:fillRect/>
            </a:stretch>
          </a:blipFill>
        </p:spPr>
      </p:sp>
      <p:sp>
        <p:nvSpPr>
          <p:cNvPr id="5" name="Freeform 5"/>
          <p:cNvSpPr/>
          <p:nvPr/>
        </p:nvSpPr>
        <p:spPr>
          <a:xfrm>
            <a:off x="493500" y="5498050"/>
            <a:ext cx="3331348" cy="4047104"/>
          </a:xfrm>
          <a:custGeom>
            <a:avLst/>
            <a:gdLst/>
            <a:ahLst/>
            <a:cxnLst/>
            <a:rect l="l" t="t" r="r" b="b"/>
            <a:pathLst>
              <a:path w="3331348" h="4047104">
                <a:moveTo>
                  <a:pt x="0" y="0"/>
                </a:moveTo>
                <a:lnTo>
                  <a:pt x="3331348" y="0"/>
                </a:lnTo>
                <a:lnTo>
                  <a:pt x="3331348" y="4047104"/>
                </a:lnTo>
                <a:lnTo>
                  <a:pt x="0" y="4047104"/>
                </a:lnTo>
                <a:lnTo>
                  <a:pt x="0" y="0"/>
                </a:lnTo>
                <a:close/>
              </a:path>
            </a:pathLst>
          </a:custGeom>
          <a:blipFill>
            <a:blip r:embed="rId5"/>
            <a:stretch>
              <a:fillRect l="-81632" t="-67068" r="-83434" b="-51119"/>
            </a:stretch>
          </a:blipFill>
        </p:spPr>
      </p:sp>
      <p:sp>
        <p:nvSpPr>
          <p:cNvPr id="6" name="Freeform 6"/>
          <p:cNvSpPr/>
          <p:nvPr/>
        </p:nvSpPr>
        <p:spPr>
          <a:xfrm>
            <a:off x="3824850" y="6319944"/>
            <a:ext cx="3043952" cy="3017200"/>
          </a:xfrm>
          <a:custGeom>
            <a:avLst/>
            <a:gdLst/>
            <a:ahLst/>
            <a:cxnLst/>
            <a:rect l="l" t="t" r="r" b="b"/>
            <a:pathLst>
              <a:path w="3043952" h="3017200">
                <a:moveTo>
                  <a:pt x="0" y="0"/>
                </a:moveTo>
                <a:lnTo>
                  <a:pt x="3043952" y="0"/>
                </a:lnTo>
                <a:lnTo>
                  <a:pt x="3043952" y="3017200"/>
                </a:lnTo>
                <a:lnTo>
                  <a:pt x="0" y="3017200"/>
                </a:lnTo>
                <a:lnTo>
                  <a:pt x="0" y="0"/>
                </a:lnTo>
                <a:close/>
              </a:path>
            </a:pathLst>
          </a:custGeom>
          <a:blipFill>
            <a:blip r:embed="rId6"/>
            <a:stretch>
              <a:fillRect/>
            </a:stretch>
          </a:blipFill>
        </p:spPr>
      </p:sp>
      <p:sp>
        <p:nvSpPr>
          <p:cNvPr id="8" name="Freeform 8"/>
          <p:cNvSpPr/>
          <p:nvPr/>
        </p:nvSpPr>
        <p:spPr>
          <a:xfrm>
            <a:off x="10279200" y="5964826"/>
            <a:ext cx="3443650" cy="3413354"/>
          </a:xfrm>
          <a:custGeom>
            <a:avLst/>
            <a:gdLst/>
            <a:ahLst/>
            <a:cxnLst/>
            <a:rect l="l" t="t" r="r" b="b"/>
            <a:pathLst>
              <a:path w="3443650" h="3413354">
                <a:moveTo>
                  <a:pt x="0" y="0"/>
                </a:moveTo>
                <a:lnTo>
                  <a:pt x="3443650" y="0"/>
                </a:lnTo>
                <a:lnTo>
                  <a:pt x="3443650" y="3413354"/>
                </a:lnTo>
                <a:lnTo>
                  <a:pt x="0" y="3413354"/>
                </a:lnTo>
                <a:lnTo>
                  <a:pt x="0" y="0"/>
                </a:lnTo>
                <a:close/>
              </a:path>
            </a:pathLst>
          </a:custGeom>
          <a:blipFill>
            <a:blip r:embed="rId7"/>
            <a:stretch>
              <a:fillRect/>
            </a:stretch>
          </a:blipFill>
        </p:spPr>
      </p:sp>
      <p:sp>
        <p:nvSpPr>
          <p:cNvPr id="9" name="Freeform 9"/>
          <p:cNvSpPr/>
          <p:nvPr/>
        </p:nvSpPr>
        <p:spPr>
          <a:xfrm>
            <a:off x="13575250" y="5711106"/>
            <a:ext cx="3955548" cy="3920782"/>
          </a:xfrm>
          <a:custGeom>
            <a:avLst/>
            <a:gdLst/>
            <a:ahLst/>
            <a:cxnLst/>
            <a:rect l="l" t="t" r="r" b="b"/>
            <a:pathLst>
              <a:path w="3955548" h="3920782">
                <a:moveTo>
                  <a:pt x="0" y="0"/>
                </a:moveTo>
                <a:lnTo>
                  <a:pt x="3955548" y="0"/>
                </a:lnTo>
                <a:lnTo>
                  <a:pt x="3955548" y="3920782"/>
                </a:lnTo>
                <a:lnTo>
                  <a:pt x="0" y="3920782"/>
                </a:lnTo>
                <a:lnTo>
                  <a:pt x="0" y="0"/>
                </a:lnTo>
                <a:close/>
              </a:path>
            </a:pathLst>
          </a:custGeom>
          <a:blipFill>
            <a:blip r:embed="rId8"/>
            <a:stretch>
              <a:fillRect/>
            </a:stretch>
          </a:blipFill>
        </p:spPr>
      </p:sp>
      <p:sp>
        <p:nvSpPr>
          <p:cNvPr id="10" name="Freeform 10"/>
          <p:cNvSpPr/>
          <p:nvPr/>
        </p:nvSpPr>
        <p:spPr>
          <a:xfrm>
            <a:off x="2690604" y="2493572"/>
            <a:ext cx="3215350" cy="2790400"/>
          </a:xfrm>
          <a:custGeom>
            <a:avLst/>
            <a:gdLst/>
            <a:ahLst/>
            <a:cxnLst/>
            <a:rect l="l" t="t" r="r" b="b"/>
            <a:pathLst>
              <a:path w="3215350" h="2790400">
                <a:moveTo>
                  <a:pt x="0" y="0"/>
                </a:moveTo>
                <a:lnTo>
                  <a:pt x="3215350" y="0"/>
                </a:lnTo>
                <a:lnTo>
                  <a:pt x="3215350" y="2790400"/>
                </a:lnTo>
                <a:lnTo>
                  <a:pt x="0" y="2790400"/>
                </a:lnTo>
                <a:lnTo>
                  <a:pt x="0" y="0"/>
                </a:lnTo>
                <a:close/>
              </a:path>
            </a:pathLst>
          </a:custGeom>
          <a:blipFill>
            <a:blip r:embed="rId9"/>
            <a:stretch>
              <a:fillRect t="-7614" b="-7614"/>
            </a:stretch>
          </a:blipFill>
        </p:spPr>
      </p:sp>
      <p:sp>
        <p:nvSpPr>
          <p:cNvPr id="11" name="Freeform 11"/>
          <p:cNvSpPr/>
          <p:nvPr/>
        </p:nvSpPr>
        <p:spPr>
          <a:xfrm>
            <a:off x="6071294" y="2283674"/>
            <a:ext cx="2770760" cy="2404578"/>
          </a:xfrm>
          <a:custGeom>
            <a:avLst/>
            <a:gdLst/>
            <a:ahLst/>
            <a:cxnLst/>
            <a:rect l="l" t="t" r="r" b="b"/>
            <a:pathLst>
              <a:path w="2770760" h="2404578">
                <a:moveTo>
                  <a:pt x="0" y="0"/>
                </a:moveTo>
                <a:lnTo>
                  <a:pt x="2770760" y="0"/>
                </a:lnTo>
                <a:lnTo>
                  <a:pt x="2770760" y="2404578"/>
                </a:lnTo>
                <a:lnTo>
                  <a:pt x="0" y="2404578"/>
                </a:lnTo>
                <a:lnTo>
                  <a:pt x="0" y="0"/>
                </a:lnTo>
                <a:close/>
              </a:path>
            </a:pathLst>
          </a:custGeom>
          <a:blipFill>
            <a:blip r:embed="rId10"/>
            <a:stretch>
              <a:fillRect t="-7614" b="-7614"/>
            </a:stretch>
          </a:blipFill>
        </p:spPr>
      </p:sp>
      <p:sp>
        <p:nvSpPr>
          <p:cNvPr id="12" name="Freeform 12"/>
          <p:cNvSpPr/>
          <p:nvPr/>
        </p:nvSpPr>
        <p:spPr>
          <a:xfrm>
            <a:off x="8942546" y="2593522"/>
            <a:ext cx="2985072" cy="2590526"/>
          </a:xfrm>
          <a:custGeom>
            <a:avLst/>
            <a:gdLst/>
            <a:ahLst/>
            <a:cxnLst/>
            <a:rect l="l" t="t" r="r" b="b"/>
            <a:pathLst>
              <a:path w="2985072" h="2590526">
                <a:moveTo>
                  <a:pt x="0" y="0"/>
                </a:moveTo>
                <a:lnTo>
                  <a:pt x="2985072" y="0"/>
                </a:lnTo>
                <a:lnTo>
                  <a:pt x="2985072" y="2590526"/>
                </a:lnTo>
                <a:lnTo>
                  <a:pt x="0" y="2590526"/>
                </a:lnTo>
                <a:lnTo>
                  <a:pt x="0" y="0"/>
                </a:lnTo>
                <a:close/>
              </a:path>
            </a:pathLst>
          </a:custGeom>
          <a:blipFill>
            <a:blip r:embed="rId11"/>
            <a:stretch>
              <a:fillRect t="-7615" b="-7615"/>
            </a:stretch>
          </a:blipFill>
        </p:spPr>
      </p:sp>
      <p:sp>
        <p:nvSpPr>
          <p:cNvPr id="13" name="Freeform 13"/>
          <p:cNvSpPr/>
          <p:nvPr/>
        </p:nvSpPr>
        <p:spPr>
          <a:xfrm>
            <a:off x="11351198" y="2182100"/>
            <a:ext cx="3933122" cy="3413350"/>
          </a:xfrm>
          <a:custGeom>
            <a:avLst/>
            <a:gdLst/>
            <a:ahLst/>
            <a:cxnLst/>
            <a:rect l="l" t="t" r="r" b="b"/>
            <a:pathLst>
              <a:path w="3933122" h="3413350">
                <a:moveTo>
                  <a:pt x="0" y="0"/>
                </a:moveTo>
                <a:lnTo>
                  <a:pt x="3933122" y="0"/>
                </a:lnTo>
                <a:lnTo>
                  <a:pt x="3933122" y="3413350"/>
                </a:lnTo>
                <a:lnTo>
                  <a:pt x="0" y="3413350"/>
                </a:lnTo>
                <a:lnTo>
                  <a:pt x="0" y="0"/>
                </a:lnTo>
                <a:close/>
              </a:path>
            </a:pathLst>
          </a:custGeom>
          <a:blipFill>
            <a:blip r:embed="rId12"/>
            <a:stretch>
              <a:fillRect t="-7613" b="-7613"/>
            </a:stretch>
          </a:blipFill>
        </p:spPr>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6da7d49b67f08b48</Template>
  <TotalTime>249</TotalTime>
  <Words>481</Words>
  <Application>Microsoft Office PowerPoint</Application>
  <PresentationFormat>Custom</PresentationFormat>
  <Paragraphs>51</Paragraphs>
  <Slides>8</Slides>
  <Notes>7</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Yordan Yonchev</dc:creator>
  <cp:lastModifiedBy>Proto</cp:lastModifiedBy>
  <cp:revision>22</cp:revision>
  <dcterms:created xsi:type="dcterms:W3CDTF">2024-03-15T12:23:44Z</dcterms:created>
  <dcterms:modified xsi:type="dcterms:W3CDTF">2024-03-16T03:33:40Z</dcterms:modified>
  <dc:identifier>DAF_NFRPGhY</dc:identifier>
</cp:coreProperties>
</file>

<file path=docProps/thumbnail.jpeg>
</file>